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6" r:id="rId3"/>
    <p:sldId id="257" r:id="rId4"/>
    <p:sldId id="258" r:id="rId5"/>
    <p:sldId id="259" r:id="rId6"/>
    <p:sldId id="260" r:id="rId7"/>
    <p:sldId id="290" r:id="rId8"/>
    <p:sldId id="261" r:id="rId9"/>
    <p:sldId id="289" r:id="rId10"/>
    <p:sldId id="262" r:id="rId11"/>
    <p:sldId id="291" r:id="rId12"/>
    <p:sldId id="263" r:id="rId13"/>
    <p:sldId id="294" r:id="rId14"/>
    <p:sldId id="264" r:id="rId15"/>
    <p:sldId id="265" r:id="rId16"/>
    <p:sldId id="266" r:id="rId17"/>
    <p:sldId id="267" r:id="rId18"/>
    <p:sldId id="29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8" r:id="rId28"/>
    <p:sldId id="279" r:id="rId29"/>
    <p:sldId id="281" r:id="rId30"/>
    <p:sldId id="282" r:id="rId31"/>
    <p:sldId id="283" r:id="rId32"/>
    <p:sldId id="284" r:id="rId33"/>
    <p:sldId id="285" r:id="rId34"/>
    <p:sldId id="288" r:id="rId35"/>
    <p:sldId id="276" r:id="rId36"/>
    <p:sldId id="287" r:id="rId37"/>
    <p:sldId id="293" r:id="rId38"/>
    <p:sldId id="295" r:id="rId39"/>
    <p:sldId id="27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49ED4-4F66-46A5-99D7-FF34F2FC233C}" type="datetimeFigureOut">
              <a:rPr lang="en-US" smtClean="0"/>
              <a:pPr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C393-C40C-42CB-88EE-9C58C7047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 Black" pitchFamily="34" charset="0"/>
              </a:rPr>
              <a:t>IAP –KERALA </a:t>
            </a:r>
            <a:br>
              <a:rPr lang="en-US" dirty="0">
                <a:latin typeface="Arial Black" pitchFamily="34" charset="0"/>
              </a:rPr>
            </a:br>
            <a:r>
              <a:rPr lang="en-US" dirty="0">
                <a:latin typeface="Arial Black" pitchFamily="34" charset="0"/>
              </a:rPr>
              <a:t>   PRESIDENTIAL ACTION PLAN  2019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PARENTING</a:t>
            </a:r>
          </a:p>
          <a:p>
            <a:r>
              <a:rPr lang="en-US" dirty="0"/>
              <a:t>School age child &amp; </a:t>
            </a:r>
            <a:r>
              <a:rPr lang="en-US" dirty="0" err="1"/>
              <a:t>Adolscents</a:t>
            </a:r>
            <a:endParaRPr lang="en-US" dirty="0"/>
          </a:p>
        </p:txBody>
      </p:sp>
      <p:pic>
        <p:nvPicPr>
          <p:cNvPr id="4" name="Picture 4" descr="E:\images (4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67650" y="381000"/>
            <a:ext cx="1276350" cy="151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PARENTING</a:t>
            </a:r>
          </a:p>
        </p:txBody>
      </p:sp>
      <p:pic>
        <p:nvPicPr>
          <p:cNvPr id="4" name="Picture 2" descr="C:\Users\user\Desktop\Adolescent health\New folder\adolescenc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0"/>
            <a:ext cx="78486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Very important job</a:t>
            </a:r>
          </a:p>
          <a:p>
            <a:r>
              <a:rPr lang="en-US" dirty="0"/>
              <a:t> Journey with rewards and challenges</a:t>
            </a:r>
          </a:p>
          <a:p>
            <a:r>
              <a:rPr lang="en-US" dirty="0"/>
              <a:t>Need to understand the unique strengths and</a:t>
            </a:r>
          </a:p>
          <a:p>
            <a:pPr>
              <a:buNone/>
            </a:pPr>
            <a:r>
              <a:rPr lang="en-US" dirty="0"/>
              <a:t>    vulnerabilities of each child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Requires:</a:t>
            </a:r>
          </a:p>
          <a:p>
            <a:pPr>
              <a:buNone/>
            </a:pPr>
            <a:r>
              <a:rPr lang="en-US" dirty="0"/>
              <a:t> Understanding</a:t>
            </a:r>
          </a:p>
          <a:p>
            <a:pPr>
              <a:buNone/>
            </a:pPr>
            <a:r>
              <a:rPr lang="en-US" dirty="0"/>
              <a:t>Persistence</a:t>
            </a:r>
          </a:p>
          <a:p>
            <a:pPr>
              <a:buNone/>
            </a:pPr>
            <a:r>
              <a:rPr lang="en-US" dirty="0"/>
              <a:t>Knowledge</a:t>
            </a:r>
          </a:p>
          <a:p>
            <a:pPr>
              <a:buNone/>
            </a:pPr>
            <a:r>
              <a:rPr lang="en-US" dirty="0"/>
              <a:t>Patience</a:t>
            </a:r>
          </a:p>
          <a:p>
            <a:pPr>
              <a:buNone/>
            </a:pPr>
            <a:r>
              <a:rPr lang="en-US" dirty="0"/>
              <a:t>Children are constantly watching and learning</a:t>
            </a:r>
          </a:p>
          <a:p>
            <a:pPr>
              <a:buNone/>
            </a:pPr>
            <a:r>
              <a:rPr lang="en-US" dirty="0"/>
              <a:t>from their parents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Importance of Parenting </a:t>
            </a:r>
            <a:r>
              <a:rPr lang="en-US" b="1" dirty="0" err="1"/>
              <a:t>Programme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  <a:p>
            <a:r>
              <a:rPr lang="en-US" dirty="0"/>
              <a:t> </a:t>
            </a:r>
            <a:r>
              <a:rPr lang="en-US" b="1" dirty="0"/>
              <a:t>Parenting is a very important public health issue facing in our society</a:t>
            </a:r>
          </a:p>
          <a:p>
            <a:pPr>
              <a:buNone/>
            </a:pPr>
            <a:r>
              <a:rPr lang="en-US" b="1" dirty="0"/>
              <a:t>    Every child has basic needs and it is the responsibility of the parent to give them what they need in the proper way</a:t>
            </a:r>
          </a:p>
          <a:p>
            <a:r>
              <a:rPr lang="en-US" dirty="0"/>
              <a:t> </a:t>
            </a:r>
            <a:r>
              <a:rPr lang="en-US" b="1" dirty="0"/>
              <a:t>Hence awareness regarding parenting, should be given to all parents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PARENTING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Increase parental awareness regarding child development</a:t>
            </a:r>
          </a:p>
          <a:p>
            <a:r>
              <a:rPr lang="en-US" b="1" dirty="0"/>
              <a:t>Training parents in child health and welfare</a:t>
            </a:r>
          </a:p>
          <a:p>
            <a:r>
              <a:rPr lang="en-US" b="1" dirty="0"/>
              <a:t>To ensure better health care and better development of their children</a:t>
            </a:r>
          </a:p>
          <a:p>
            <a:r>
              <a:rPr lang="en-US" b="1" dirty="0"/>
              <a:t>Make parenting a happy experience</a:t>
            </a:r>
          </a:p>
          <a:p>
            <a:r>
              <a:rPr lang="en-US" b="1" dirty="0"/>
              <a:t>Master the art of good parenting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parenting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Authoritative</a:t>
            </a:r>
          </a:p>
          <a:p>
            <a:r>
              <a:rPr lang="en-US" dirty="0"/>
              <a:t>Authoritarian</a:t>
            </a:r>
          </a:p>
          <a:p>
            <a:r>
              <a:rPr lang="en-US" dirty="0"/>
              <a:t>Indulgent</a:t>
            </a:r>
          </a:p>
          <a:p>
            <a:r>
              <a:rPr lang="en-US" dirty="0"/>
              <a:t>Uninvolved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Authoritative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Parents are demanding and responsive</a:t>
            </a:r>
          </a:p>
          <a:p>
            <a:r>
              <a:rPr lang="en-US" dirty="0"/>
              <a:t>Disciplinary methods are supportive, than</a:t>
            </a:r>
          </a:p>
          <a:p>
            <a:pPr>
              <a:buNone/>
            </a:pPr>
            <a:r>
              <a:rPr lang="en-US" dirty="0"/>
              <a:t>    punitive</a:t>
            </a:r>
          </a:p>
          <a:p>
            <a:r>
              <a:rPr lang="en-US" dirty="0"/>
              <a:t>More open to give and take with their children</a:t>
            </a:r>
          </a:p>
          <a:p>
            <a:pPr>
              <a:buNone/>
            </a:pPr>
            <a:r>
              <a:rPr lang="en-US" dirty="0"/>
              <a:t>   and make greater use of explanations</a:t>
            </a:r>
          </a:p>
          <a:p>
            <a:r>
              <a:rPr lang="en-US" dirty="0"/>
              <a:t>Children are </a:t>
            </a:r>
            <a:r>
              <a:rPr lang="en-US" dirty="0" err="1"/>
              <a:t>obedient,happy,capable</a:t>
            </a:r>
            <a:r>
              <a:rPr lang="en-US" dirty="0"/>
              <a:t> and</a:t>
            </a:r>
          </a:p>
          <a:p>
            <a:pPr>
              <a:buNone/>
            </a:pPr>
            <a:r>
              <a:rPr lang="en-US" dirty="0"/>
              <a:t>    Successful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Authoritarian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Highly demanding and directive, not responsive</a:t>
            </a:r>
          </a:p>
          <a:p>
            <a:r>
              <a:rPr lang="en-US" dirty="0"/>
              <a:t>Expect their orders to be obeyed without explanation</a:t>
            </a:r>
          </a:p>
          <a:p>
            <a:r>
              <a:rPr lang="en-US" dirty="0"/>
              <a:t>Expect their children to accept their judgments, values, and goals without questioning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Children are obedient but they rank lower in happiness, social competence and self esteem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PERMISSIVE: Indulgent /permissive parents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More responsive than demanding</a:t>
            </a:r>
          </a:p>
          <a:p>
            <a:r>
              <a:rPr lang="en-US" dirty="0"/>
              <a:t>Do not require mature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Avoid confrontation</a:t>
            </a:r>
          </a:p>
          <a:p>
            <a:endParaRPr lang="en-US" dirty="0"/>
          </a:p>
          <a:p>
            <a:r>
              <a:rPr lang="en-US" dirty="0"/>
              <a:t>Children  rank low in happiness and self regulation, more likely to develop </a:t>
            </a:r>
            <a:r>
              <a:rPr lang="en-US" dirty="0" err="1"/>
              <a:t>behavioural</a:t>
            </a:r>
            <a:r>
              <a:rPr lang="en-US" dirty="0"/>
              <a:t> problems and tend to perform poorly in school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UNINVOLVED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Low in both responsiveness and</a:t>
            </a:r>
          </a:p>
          <a:p>
            <a:pPr>
              <a:buNone/>
            </a:pPr>
            <a:r>
              <a:rPr lang="en-US" dirty="0"/>
              <a:t>   </a:t>
            </a:r>
            <a:r>
              <a:rPr lang="en-US" dirty="0" err="1"/>
              <a:t>demandingness</a:t>
            </a:r>
            <a:endParaRPr lang="en-US" dirty="0"/>
          </a:p>
          <a:p>
            <a:endParaRPr lang="en-US" dirty="0"/>
          </a:p>
          <a:p>
            <a:r>
              <a:rPr lang="en-US" dirty="0"/>
              <a:t>Children lack self--‐esteem, are less competent than peers, have emotional and behavioral problems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Common </a:t>
            </a:r>
            <a:r>
              <a:rPr lang="en-US" b="1" dirty="0" err="1"/>
              <a:t>behaviour</a:t>
            </a:r>
            <a:r>
              <a:rPr lang="en-US" b="1" dirty="0"/>
              <a:t>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Disobedience</a:t>
            </a:r>
          </a:p>
          <a:p>
            <a:r>
              <a:rPr lang="en-US" dirty="0"/>
              <a:t> </a:t>
            </a:r>
            <a:r>
              <a:rPr lang="en-US" b="1" dirty="0"/>
              <a:t>Stubborn </a:t>
            </a:r>
            <a:r>
              <a:rPr lang="en-US" b="1" dirty="0" err="1"/>
              <a:t>behaviour</a:t>
            </a:r>
            <a:endParaRPr lang="en-US" b="1" dirty="0"/>
          </a:p>
          <a:p>
            <a:r>
              <a:rPr lang="en-US" b="1" dirty="0"/>
              <a:t>Argumentativeness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Adolescent health\New folder\stres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04800"/>
            <a:ext cx="71628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Behaviour</a:t>
            </a:r>
            <a:r>
              <a:rPr lang="en-US" b="1" dirty="0"/>
              <a:t> disorders in school-age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Oppositional Defiant Disorder</a:t>
            </a:r>
          </a:p>
          <a:p>
            <a:r>
              <a:rPr lang="en-US" b="1" dirty="0"/>
              <a:t>Intermittent Explosive Disorder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Attention Deficit Hyperactivity Disorder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Most common </a:t>
            </a:r>
            <a:r>
              <a:rPr lang="en-US" b="1" dirty="0" err="1"/>
              <a:t>neurodevelopmental</a:t>
            </a:r>
            <a:r>
              <a:rPr lang="en-US" b="1" dirty="0"/>
              <a:t> disorder of school-age child</a:t>
            </a:r>
          </a:p>
          <a:p>
            <a:r>
              <a:rPr lang="en-US" dirty="0"/>
              <a:t> </a:t>
            </a:r>
            <a:r>
              <a:rPr lang="en-US" b="1" dirty="0"/>
              <a:t>9% prevalence in school-age children across the globe</a:t>
            </a:r>
          </a:p>
          <a:p>
            <a:r>
              <a:rPr lang="en-US" dirty="0"/>
              <a:t> </a:t>
            </a:r>
            <a:r>
              <a:rPr lang="en-US" b="1" dirty="0"/>
              <a:t>Predominantly inattentive</a:t>
            </a:r>
          </a:p>
          <a:p>
            <a:r>
              <a:rPr lang="en-US" dirty="0"/>
              <a:t> </a:t>
            </a:r>
            <a:r>
              <a:rPr lang="en-US" b="1" dirty="0"/>
              <a:t>Predominantly hyperactive/impulsive</a:t>
            </a:r>
          </a:p>
          <a:p>
            <a:r>
              <a:rPr lang="en-US" dirty="0"/>
              <a:t> </a:t>
            </a:r>
            <a:r>
              <a:rPr lang="en-US" b="1" dirty="0"/>
              <a:t>Combined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Behavioural</a:t>
            </a:r>
            <a:r>
              <a:rPr lang="en-US" b="1"/>
              <a:t> Interventions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Identify triggers for the child’s deviant behavior</a:t>
            </a:r>
          </a:p>
          <a:p>
            <a:r>
              <a:rPr lang="en-US" dirty="0"/>
              <a:t> Clearly define which behaviors are desired and which are undesired</a:t>
            </a:r>
          </a:p>
          <a:p>
            <a:r>
              <a:rPr lang="en-US" dirty="0"/>
              <a:t>Establish consistent rules and limits</a:t>
            </a:r>
          </a:p>
          <a:p>
            <a:r>
              <a:rPr lang="en-US" dirty="0"/>
              <a:t>Evaluate the adherence to rules and limits</a:t>
            </a:r>
          </a:p>
          <a:p>
            <a:r>
              <a:rPr lang="en-US" dirty="0"/>
              <a:t>Provide appropriate rewards for good behaviors and consequences for inappropriate behavior</a:t>
            </a:r>
          </a:p>
          <a:p>
            <a:r>
              <a:rPr lang="en-US" dirty="0"/>
              <a:t> Be calm while enforcing rules</a:t>
            </a:r>
          </a:p>
          <a:p>
            <a:r>
              <a:rPr lang="en-US" dirty="0"/>
              <a:t>Improve positive interactions with the child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School Refusal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Causes</a:t>
            </a:r>
          </a:p>
          <a:p>
            <a:r>
              <a:rPr lang="en-US" b="1" dirty="0"/>
              <a:t>Scholastic backwardness</a:t>
            </a:r>
          </a:p>
          <a:p>
            <a:r>
              <a:rPr lang="en-US" b="1" dirty="0"/>
              <a:t>School stressors</a:t>
            </a:r>
          </a:p>
          <a:p>
            <a:r>
              <a:rPr lang="en-US" b="1" dirty="0"/>
              <a:t>Family Stressors</a:t>
            </a:r>
          </a:p>
          <a:p>
            <a:r>
              <a:rPr lang="en-US" b="1" dirty="0" err="1"/>
              <a:t>Behaviour</a:t>
            </a:r>
            <a:r>
              <a:rPr lang="en-US" b="1" dirty="0"/>
              <a:t> disorders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b="1" dirty="0"/>
              <a:t>Emotional disorders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Adolescent health\New folder\depressi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685800"/>
            <a:ext cx="70866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Intellectual Developmental Disorder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interventions – Very early developmental interventions</a:t>
            </a:r>
          </a:p>
          <a:p>
            <a:r>
              <a:rPr lang="en-US" dirty="0"/>
              <a:t> </a:t>
            </a:r>
            <a:r>
              <a:rPr lang="en-US" b="1" dirty="0"/>
              <a:t>Parent Training Interventions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Specific Learning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With impairment in reading</a:t>
            </a:r>
          </a:p>
          <a:p>
            <a:r>
              <a:rPr lang="en-US" b="1" dirty="0"/>
              <a:t>With impairment in writing</a:t>
            </a:r>
          </a:p>
          <a:p>
            <a:r>
              <a:rPr lang="en-US" dirty="0"/>
              <a:t> </a:t>
            </a:r>
            <a:r>
              <a:rPr lang="en-US" b="1" dirty="0"/>
              <a:t>With impairment in Mathematics</a:t>
            </a:r>
          </a:p>
          <a:p>
            <a:endParaRPr lang="en-US" b="1" dirty="0"/>
          </a:p>
          <a:p>
            <a:r>
              <a:rPr lang="en-US" b="1" dirty="0"/>
              <a:t>Key interventions – Early </a:t>
            </a:r>
            <a:r>
              <a:rPr lang="en-US" b="1" dirty="0" err="1"/>
              <a:t>Individualised</a:t>
            </a:r>
            <a:r>
              <a:rPr lang="en-US" b="1" dirty="0"/>
              <a:t> Remedial Education Program</a:t>
            </a:r>
          </a:p>
          <a:p>
            <a:r>
              <a:rPr lang="en-US" b="1" dirty="0"/>
              <a:t>Parent Training Interventions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Autism Spectrum Disorder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interventions – Early Intensive </a:t>
            </a:r>
            <a:r>
              <a:rPr lang="en-US" b="1" dirty="0" err="1"/>
              <a:t>Behavioural</a:t>
            </a:r>
            <a:r>
              <a:rPr lang="en-US" b="1" dirty="0"/>
              <a:t> interventions</a:t>
            </a:r>
          </a:p>
          <a:p>
            <a:r>
              <a:rPr lang="en-US" b="1" dirty="0"/>
              <a:t>Parent Training Interventions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Anxiety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Separation anxiety disorder</a:t>
            </a:r>
          </a:p>
          <a:p>
            <a:r>
              <a:rPr lang="en-US" dirty="0"/>
              <a:t> </a:t>
            </a:r>
            <a:r>
              <a:rPr lang="en-US" b="1" dirty="0"/>
              <a:t>Specific phobia</a:t>
            </a:r>
          </a:p>
          <a:p>
            <a:r>
              <a:rPr lang="en-US" dirty="0"/>
              <a:t> </a:t>
            </a:r>
            <a:r>
              <a:rPr lang="en-US" b="1" dirty="0"/>
              <a:t>Social phobia</a:t>
            </a:r>
          </a:p>
          <a:p>
            <a:r>
              <a:rPr lang="en-US" dirty="0"/>
              <a:t> </a:t>
            </a:r>
            <a:r>
              <a:rPr lang="en-US" b="1" dirty="0" err="1"/>
              <a:t>Generalised</a:t>
            </a:r>
            <a:r>
              <a:rPr lang="en-US" b="1" dirty="0"/>
              <a:t> anxiety disorder</a:t>
            </a:r>
          </a:p>
          <a:p>
            <a:r>
              <a:rPr lang="en-US" b="1" dirty="0"/>
              <a:t>Obsessive compulsive disorder</a:t>
            </a:r>
          </a:p>
          <a:p>
            <a:pPr>
              <a:buNone/>
            </a:pPr>
            <a:r>
              <a:rPr lang="en-US" b="1" dirty="0"/>
              <a:t>   Treatment of choice - Cognitive behavioral Therapy</a:t>
            </a:r>
          </a:p>
          <a:p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Somatic Symptom And Related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Somatic symptom disorder</a:t>
            </a:r>
          </a:p>
          <a:p>
            <a:r>
              <a:rPr lang="en-US" b="1" dirty="0"/>
              <a:t>Conversion disorder</a:t>
            </a:r>
          </a:p>
          <a:p>
            <a:r>
              <a:rPr lang="en-US" b="1" dirty="0"/>
              <a:t>Treatment of choice – Cognitive </a:t>
            </a:r>
            <a:r>
              <a:rPr lang="en-US" b="1" dirty="0" err="1"/>
              <a:t>behavioural</a:t>
            </a:r>
            <a:r>
              <a:rPr lang="en-US" b="1" dirty="0"/>
              <a:t> interventions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in Parenting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Struggle to meet the competing demands of </a:t>
            </a:r>
            <a:r>
              <a:rPr lang="en-US" dirty="0" err="1"/>
              <a:t>joband</a:t>
            </a:r>
            <a:r>
              <a:rPr lang="en-US" dirty="0"/>
              <a:t> parenting</a:t>
            </a:r>
          </a:p>
          <a:p>
            <a:r>
              <a:rPr lang="en-US" dirty="0"/>
              <a:t>Struggle to find time to spend with their children</a:t>
            </a:r>
          </a:p>
          <a:p>
            <a:r>
              <a:rPr lang="en-US" dirty="0"/>
              <a:t>Challenges facing parents are significant and</a:t>
            </a:r>
          </a:p>
          <a:p>
            <a:pPr>
              <a:buNone/>
            </a:pPr>
            <a:r>
              <a:rPr lang="en-US" dirty="0"/>
              <a:t>    causes overwhelming stress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Parenting stress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after your health</a:t>
            </a:r>
          </a:p>
          <a:p>
            <a:r>
              <a:rPr lang="en-US" dirty="0"/>
              <a:t> Do things that help you relax</a:t>
            </a:r>
          </a:p>
          <a:p>
            <a:r>
              <a:rPr lang="en-US" dirty="0"/>
              <a:t>Be organized</a:t>
            </a:r>
          </a:p>
          <a:p>
            <a:r>
              <a:rPr lang="en-US" dirty="0"/>
              <a:t>Establish routines for yourself and your child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Parents have crucial role in children’s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 and join in children’s play</a:t>
            </a:r>
          </a:p>
          <a:p>
            <a:r>
              <a:rPr lang="en-US" dirty="0"/>
              <a:t>Let the child lead the play</a:t>
            </a:r>
          </a:p>
          <a:p>
            <a:r>
              <a:rPr lang="en-US" dirty="0"/>
              <a:t>Make sure that the play is safe</a:t>
            </a:r>
          </a:p>
          <a:p>
            <a:r>
              <a:rPr lang="en-US" dirty="0"/>
              <a:t>Stay enthusiastic</a:t>
            </a:r>
          </a:p>
          <a:p>
            <a:r>
              <a:rPr lang="en-US" dirty="0"/>
              <a:t>Appreciate and encourage the efforts of children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Adolescent friendly family</a:t>
            </a:r>
            <a:br>
              <a:rPr lang="en-US" dirty="0"/>
            </a:br>
            <a:r>
              <a:rPr lang="en-US" dirty="0"/>
              <a:t>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Improve communication - promote direct,</a:t>
            </a:r>
          </a:p>
          <a:p>
            <a:pPr>
              <a:buNone/>
            </a:pPr>
            <a:r>
              <a:rPr lang="en-US" dirty="0"/>
              <a:t>    open communication between family</a:t>
            </a:r>
          </a:p>
          <a:p>
            <a:pPr>
              <a:buNone/>
            </a:pPr>
            <a:r>
              <a:rPr lang="en-US" dirty="0"/>
              <a:t>    members</a:t>
            </a:r>
          </a:p>
          <a:p>
            <a:r>
              <a:rPr lang="en-US" dirty="0"/>
              <a:t>Children and parents spending time together</a:t>
            </a:r>
          </a:p>
          <a:p>
            <a:r>
              <a:rPr lang="en-US" dirty="0"/>
              <a:t>At least one meal together - Family travels</a:t>
            </a:r>
          </a:p>
          <a:p>
            <a:r>
              <a:rPr lang="en-US" dirty="0"/>
              <a:t>Listen to the adolescents</a:t>
            </a:r>
          </a:p>
          <a:p>
            <a:r>
              <a:rPr lang="en-US" dirty="0"/>
              <a:t>Make them understand that parents will be</a:t>
            </a:r>
          </a:p>
          <a:p>
            <a:pPr>
              <a:buNone/>
            </a:pPr>
            <a:r>
              <a:rPr lang="en-US" dirty="0"/>
              <a:t>   there to help and support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Adolescent friendly family</a:t>
            </a:r>
            <a:br>
              <a:rPr lang="en-US" dirty="0"/>
            </a:br>
            <a:r>
              <a:rPr lang="en-US" dirty="0"/>
              <a:t>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Accept the adolescent as an individual</a:t>
            </a:r>
          </a:p>
          <a:p>
            <a:r>
              <a:rPr lang="en-US" dirty="0"/>
              <a:t>Accept his/her freedom and independence</a:t>
            </a:r>
          </a:p>
          <a:p>
            <a:r>
              <a:rPr lang="en-US" dirty="0"/>
              <a:t>Make them aware of limits</a:t>
            </a:r>
          </a:p>
          <a:p>
            <a:r>
              <a:rPr lang="en-US" dirty="0"/>
              <a:t>Build up self confidence and self esteem</a:t>
            </a:r>
          </a:p>
          <a:p>
            <a:r>
              <a:rPr lang="en-US" dirty="0"/>
              <a:t>Identify /Encourage abilities; appreciate</a:t>
            </a:r>
          </a:p>
          <a:p>
            <a:r>
              <a:rPr lang="en-US" dirty="0"/>
              <a:t>even small achievements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Adolescent friendly family</a:t>
            </a:r>
            <a:br>
              <a:rPr lang="en-US" dirty="0"/>
            </a:br>
            <a:r>
              <a:rPr lang="en-US" dirty="0"/>
              <a:t>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Avoid negative or sarcastic comments</a:t>
            </a:r>
          </a:p>
          <a:p>
            <a:r>
              <a:rPr lang="en-US" dirty="0"/>
              <a:t>Avoid comparing with elder siblings /</a:t>
            </a:r>
          </a:p>
          <a:p>
            <a:pPr>
              <a:buNone/>
            </a:pPr>
            <a:r>
              <a:rPr lang="en-US" dirty="0"/>
              <a:t>    classmates.</a:t>
            </a:r>
          </a:p>
          <a:p>
            <a:r>
              <a:rPr lang="en-US" dirty="0"/>
              <a:t>Each individual is unique and has his /her</a:t>
            </a:r>
          </a:p>
          <a:p>
            <a:pPr>
              <a:buNone/>
            </a:pPr>
            <a:r>
              <a:rPr lang="en-US" dirty="0"/>
              <a:t>   own weakness and strength</a:t>
            </a:r>
          </a:p>
          <a:p>
            <a:r>
              <a:rPr lang="en-US" dirty="0"/>
              <a:t>Avoid punishments as far as possible. If you</a:t>
            </a:r>
          </a:p>
          <a:p>
            <a:pPr>
              <a:buNone/>
            </a:pPr>
            <a:r>
              <a:rPr lang="en-US" dirty="0"/>
              <a:t>    punish a child make him understand why he is being punished.</a:t>
            </a:r>
          </a:p>
          <a:p>
            <a:r>
              <a:rPr lang="en-US" dirty="0"/>
              <a:t>Correct mistakes without affecting self</a:t>
            </a:r>
          </a:p>
          <a:p>
            <a:pPr>
              <a:buNone/>
            </a:pPr>
            <a:r>
              <a:rPr lang="en-US" dirty="0"/>
              <a:t>    confidence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Adolescent friendly family</a:t>
            </a:r>
            <a:br>
              <a:rPr lang="en-US" dirty="0"/>
            </a:br>
            <a:r>
              <a:rPr lang="en-US" dirty="0"/>
              <a:t>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try to be too understanding</a:t>
            </a:r>
          </a:p>
          <a:p>
            <a:r>
              <a:rPr lang="en-US" dirty="0"/>
              <a:t>Don’t label him in his presence</a:t>
            </a:r>
          </a:p>
          <a:p>
            <a:r>
              <a:rPr lang="en-US" dirty="0"/>
              <a:t>Don’t send contradictory messages</a:t>
            </a:r>
          </a:p>
          <a:p>
            <a:r>
              <a:rPr lang="en-US" dirty="0"/>
              <a:t>Avoid unhelpful criticism</a:t>
            </a:r>
          </a:p>
          <a:p>
            <a:r>
              <a:rPr lang="en-US" dirty="0"/>
              <a:t>If angry express your anger but without insult</a:t>
            </a:r>
          </a:p>
          <a:p>
            <a:r>
              <a:rPr lang="en-US" dirty="0"/>
              <a:t>Praise can be constructive and destructive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violate his privacy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Ravi-16years</a:t>
            </a:r>
          </a:p>
          <a:p>
            <a:r>
              <a:rPr lang="en-US" dirty="0"/>
              <a:t>My mother has no respect for me. She comes</a:t>
            </a:r>
          </a:p>
          <a:p>
            <a:pPr>
              <a:buNone/>
            </a:pPr>
            <a:r>
              <a:rPr lang="en-US" dirty="0"/>
              <a:t>   to my room and rearranges my drawers.</a:t>
            </a:r>
          </a:p>
          <a:p>
            <a:r>
              <a:rPr lang="en-US" dirty="0"/>
              <a:t>I can’t stand disorder; she says. I deliberately</a:t>
            </a:r>
          </a:p>
          <a:p>
            <a:pPr>
              <a:buNone/>
            </a:pPr>
            <a:r>
              <a:rPr lang="en-US" dirty="0"/>
              <a:t>    mess up my desk as soon as mother leaves.</a:t>
            </a:r>
          </a:p>
          <a:p>
            <a:pPr>
              <a:buNone/>
            </a:pPr>
            <a:r>
              <a:rPr lang="en-US" dirty="0"/>
              <a:t>    But mother never learns.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not try to correct him /her</a:t>
            </a:r>
            <a:br>
              <a:rPr lang="en-US" dirty="0"/>
            </a:br>
            <a:r>
              <a:rPr lang="en-US" dirty="0"/>
              <a:t>always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Sasi</a:t>
            </a:r>
            <a:r>
              <a:rPr lang="en-US" dirty="0"/>
              <a:t>:</a:t>
            </a:r>
          </a:p>
          <a:p>
            <a:r>
              <a:rPr lang="en-US" dirty="0"/>
              <a:t>I know my father is right</a:t>
            </a:r>
          </a:p>
          <a:p>
            <a:pPr>
              <a:buNone/>
            </a:pPr>
            <a:r>
              <a:rPr lang="en-US" dirty="0"/>
              <a:t>      always, but I do wish he</a:t>
            </a:r>
          </a:p>
          <a:p>
            <a:pPr>
              <a:buNone/>
            </a:pPr>
            <a:r>
              <a:rPr lang="en-US" dirty="0"/>
              <a:t>      were wrong some times.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Ram:</a:t>
            </a:r>
          </a:p>
          <a:p>
            <a:r>
              <a:rPr lang="en-US" dirty="0"/>
              <a:t>My father is a natural born</a:t>
            </a:r>
          </a:p>
          <a:p>
            <a:pPr>
              <a:buNone/>
            </a:pPr>
            <a:r>
              <a:rPr lang="en-US" dirty="0"/>
              <a:t>     improver. It hurts him to</a:t>
            </a:r>
          </a:p>
          <a:p>
            <a:pPr>
              <a:buNone/>
            </a:pPr>
            <a:r>
              <a:rPr lang="en-US" dirty="0"/>
              <a:t>     see me do things in my</a:t>
            </a:r>
          </a:p>
          <a:p>
            <a:pPr>
              <a:buNone/>
            </a:pPr>
            <a:r>
              <a:rPr lang="en-US" dirty="0"/>
              <a:t>     own way. He always has a</a:t>
            </a:r>
          </a:p>
          <a:p>
            <a:pPr>
              <a:buNone/>
            </a:pPr>
            <a:r>
              <a:rPr lang="en-US" dirty="0"/>
              <a:t>     better way. ……………….and</a:t>
            </a:r>
          </a:p>
          <a:p>
            <a:pPr>
              <a:buNone/>
            </a:pPr>
            <a:r>
              <a:rPr lang="en-US" dirty="0"/>
              <a:t>     so I am determined to</a:t>
            </a:r>
          </a:p>
          <a:p>
            <a:pPr>
              <a:buNone/>
            </a:pPr>
            <a:r>
              <a:rPr lang="en-US" dirty="0"/>
              <a:t>     make my own mistakes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invite dependence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 err="1"/>
              <a:t>Ajith</a:t>
            </a:r>
            <a:r>
              <a:rPr lang="en-US" dirty="0"/>
              <a:t> 16</a:t>
            </a:r>
          </a:p>
          <a:p>
            <a:r>
              <a:rPr lang="en-US" dirty="0"/>
              <a:t>I am sick and tired of my father’s advice. He always talk about my future, but he is ruining my present. I have no confidence in me. I feel</a:t>
            </a:r>
          </a:p>
          <a:p>
            <a:pPr>
              <a:buNone/>
            </a:pPr>
            <a:r>
              <a:rPr lang="en-US" dirty="0"/>
              <a:t>    I am a failure.</a:t>
            </a:r>
          </a:p>
          <a:p>
            <a:r>
              <a:rPr lang="en-US" dirty="0" err="1"/>
              <a:t>Ajith’s</a:t>
            </a:r>
            <a:r>
              <a:rPr lang="en-US" dirty="0"/>
              <a:t> father</a:t>
            </a:r>
          </a:p>
          <a:p>
            <a:pPr>
              <a:buNone/>
            </a:pPr>
            <a:r>
              <a:rPr lang="en-US" dirty="0"/>
              <a:t>    I will do anything to see him succeed in life.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Accept his/ her Restlessness and</a:t>
            </a:r>
            <a:br>
              <a:rPr lang="en-US" dirty="0"/>
            </a:br>
            <a:r>
              <a:rPr lang="en-US" dirty="0"/>
              <a:t>Discontent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It is normal for an adolescent to behave in an</a:t>
            </a:r>
          </a:p>
          <a:p>
            <a:pPr>
              <a:buNone/>
            </a:pPr>
            <a:r>
              <a:rPr lang="en-US" dirty="0"/>
              <a:t>    inconsistent and unpredictable manner; to fight his impulses and to accept them; to love his</a:t>
            </a:r>
          </a:p>
          <a:p>
            <a:pPr>
              <a:buNone/>
            </a:pPr>
            <a:r>
              <a:rPr lang="en-US" dirty="0"/>
              <a:t>    parents and hate them</a:t>
            </a:r>
          </a:p>
          <a:p>
            <a:pPr>
              <a:buNone/>
            </a:pPr>
            <a:r>
              <a:rPr lang="en-US" dirty="0"/>
              <a:t>    ……………………..Such extreme fluctuations will be</a:t>
            </a:r>
          </a:p>
          <a:p>
            <a:pPr>
              <a:buNone/>
            </a:pPr>
            <a:r>
              <a:rPr lang="en-US" dirty="0"/>
              <a:t>    deemed highly abnormal in any other time of</a:t>
            </a:r>
          </a:p>
          <a:p>
            <a:pPr>
              <a:buNone/>
            </a:pPr>
            <a:r>
              <a:rPr lang="en-US" dirty="0"/>
              <a:t>     life.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Parenting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Give your child some choices</a:t>
            </a:r>
          </a:p>
          <a:p>
            <a:r>
              <a:rPr lang="en-US" dirty="0"/>
              <a:t> Help children take on responsibilities</a:t>
            </a:r>
          </a:p>
          <a:p>
            <a:r>
              <a:rPr lang="en-US" dirty="0"/>
              <a:t> Be empathetic with children</a:t>
            </a:r>
          </a:p>
          <a:p>
            <a:r>
              <a:rPr lang="en-US" dirty="0"/>
              <a:t> Appreciate their individuality</a:t>
            </a:r>
          </a:p>
          <a:p>
            <a:r>
              <a:rPr lang="en-US" dirty="0"/>
              <a:t> Make sure that children are safe and protected</a:t>
            </a:r>
          </a:p>
          <a:p>
            <a:r>
              <a:rPr lang="en-US" dirty="0"/>
              <a:t> Never take the frustrations and stress out on your child</a:t>
            </a:r>
          </a:p>
          <a:p>
            <a:r>
              <a:rPr lang="en-US" dirty="0"/>
              <a:t>Be a very good role model for your child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Healthy parenting will help the adolescent to</a:t>
            </a:r>
          </a:p>
          <a:p>
            <a:pPr>
              <a:buNone/>
            </a:pPr>
            <a:r>
              <a:rPr lang="en-US" dirty="0"/>
              <a:t>    gain self esteem and self confidence</a:t>
            </a:r>
          </a:p>
          <a:p>
            <a:r>
              <a:rPr lang="en-US" dirty="0"/>
              <a:t>Scars due to bad parenting never heals</a:t>
            </a:r>
          </a:p>
          <a:p>
            <a:r>
              <a:rPr lang="en-US" dirty="0"/>
              <a:t>Help the adolescent to grow in to healthy</a:t>
            </a:r>
          </a:p>
          <a:p>
            <a:pPr>
              <a:buNone/>
            </a:pPr>
            <a:r>
              <a:rPr lang="en-US" dirty="0"/>
              <a:t>   adult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Adolescent health\New folder\adolescent health 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303214"/>
            <a:ext cx="8305800" cy="609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Adolescent health\New folder\moth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67818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 SANTHOSH M K </a:t>
            </a:r>
          </a:p>
          <a:p>
            <a:pPr>
              <a:buNone/>
            </a:pPr>
            <a:r>
              <a:rPr lang="en-US" dirty="0"/>
              <a:t>    IAP KERALA PRESIDENT 2019</a:t>
            </a:r>
          </a:p>
          <a:p>
            <a:endParaRPr lang="en-US" dirty="0"/>
          </a:p>
          <a:p>
            <a:r>
              <a:rPr lang="en-US" dirty="0"/>
              <a:t>DR BALACHANDER D </a:t>
            </a:r>
          </a:p>
          <a:p>
            <a:pPr>
              <a:buNone/>
            </a:pPr>
            <a:r>
              <a:rPr lang="en-US" dirty="0"/>
              <a:t>    IAP KERALATREASURER 2019</a:t>
            </a:r>
          </a:p>
        </p:txBody>
      </p:sp>
      <p:pic>
        <p:nvPicPr>
          <p:cNvPr id="5" name="Picture 2" descr="C:\Users\sony\Desktop\wbd\ASTHMA NAMES.jpg">
            <a:extLst>
              <a:ext uri="{FF2B5EF4-FFF2-40B4-BE49-F238E27FC236}">
                <a16:creationId xmlns:a16="http://schemas.microsoft.com/office/drawing/2014/main" id="{53A96E84-209C-9D4E-9C74-25B190575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 bwMode="auto">
          <a:xfrm>
            <a:off x="457200" y="1484265"/>
            <a:ext cx="6407501" cy="3291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3AD43EC-D4DC-DA4D-AFE4-C94028D1B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" r="82930" b="82178"/>
          <a:stretch>
            <a:fillRect/>
          </a:stretch>
        </p:blipFill>
        <p:spPr bwMode="auto">
          <a:xfrm>
            <a:off x="6954219" y="920298"/>
            <a:ext cx="1643063" cy="176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1119</Words>
  <Application>Microsoft Office PowerPoint</Application>
  <PresentationFormat>On-screen Show (4:3)</PresentationFormat>
  <Paragraphs>221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IAP –KERALA     PRESIDENTIAL ACTION PLAN  2019</vt:lpstr>
      <vt:lpstr>PARENTING</vt:lpstr>
      <vt:lpstr>Parenting</vt:lpstr>
      <vt:lpstr>Parenting</vt:lpstr>
      <vt:lpstr>Importance of Parenting Programme</vt:lpstr>
      <vt:lpstr>PARENTING PROGRAMME</vt:lpstr>
      <vt:lpstr>Four types of parenting styles</vt:lpstr>
      <vt:lpstr>Authoritative</vt:lpstr>
      <vt:lpstr>Authoritarian </vt:lpstr>
      <vt:lpstr>PERMISSIVE: Indulgent /permissive parents</vt:lpstr>
      <vt:lpstr>UNINVOLVED :</vt:lpstr>
      <vt:lpstr>Common behaviour problems</vt:lpstr>
      <vt:lpstr>PowerPoint Presentation</vt:lpstr>
      <vt:lpstr>Behaviour disorders in school-age children</vt:lpstr>
      <vt:lpstr>Attention Deficit Hyperactivity Disorder</vt:lpstr>
      <vt:lpstr>Behavioural Interventions</vt:lpstr>
      <vt:lpstr>School Refusal</vt:lpstr>
      <vt:lpstr>PowerPoint Presentation</vt:lpstr>
      <vt:lpstr>Intellectual Developmental Disorder</vt:lpstr>
      <vt:lpstr>Specific Learning disorders</vt:lpstr>
      <vt:lpstr>Autism Spectrum Disorder</vt:lpstr>
      <vt:lpstr>Anxiety Disorders</vt:lpstr>
      <vt:lpstr>Somatic Symptom And Related Disorders</vt:lpstr>
      <vt:lpstr>Stress in Parenting</vt:lpstr>
      <vt:lpstr>Parenting stress management</vt:lpstr>
      <vt:lpstr>Parents have crucial role in children’s play</vt:lpstr>
      <vt:lpstr>Adolescent friendly family environment</vt:lpstr>
      <vt:lpstr>Adolescent friendly family environment</vt:lpstr>
      <vt:lpstr>Adolescent friendly family environment</vt:lpstr>
      <vt:lpstr>Adolescent friendly family environment</vt:lpstr>
      <vt:lpstr>Don’t violate his privacy</vt:lpstr>
      <vt:lpstr>Do not try to correct him /her always</vt:lpstr>
      <vt:lpstr>Don’t invite dependence</vt:lpstr>
      <vt:lpstr>Accept his/ her Restlessness and Discontent</vt:lpstr>
      <vt:lpstr>Good Parenting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PARENTING</dc:title>
  <dc:creator>USER</dc:creator>
  <cp:lastModifiedBy>ranjithp46@gmail.com</cp:lastModifiedBy>
  <cp:revision>20</cp:revision>
  <dcterms:created xsi:type="dcterms:W3CDTF">2019-08-15T07:32:19Z</dcterms:created>
  <dcterms:modified xsi:type="dcterms:W3CDTF">2019-08-15T14:56:40Z</dcterms:modified>
</cp:coreProperties>
</file>